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8" r:id="rId1"/>
  </p:sldMasterIdLst>
  <p:notesMasterIdLst>
    <p:notesMasterId r:id="rId22"/>
  </p:notesMasterIdLst>
  <p:handoutMasterIdLst>
    <p:handoutMasterId r:id="rId23"/>
  </p:handoutMasterIdLst>
  <p:sldIdLst>
    <p:sldId id="609" r:id="rId2"/>
    <p:sldId id="613" r:id="rId3"/>
    <p:sldId id="629" r:id="rId4"/>
    <p:sldId id="617" r:id="rId5"/>
    <p:sldId id="625" r:id="rId6"/>
    <p:sldId id="621" r:id="rId7"/>
    <p:sldId id="626" r:id="rId8"/>
    <p:sldId id="620" r:id="rId9"/>
    <p:sldId id="622" r:id="rId10"/>
    <p:sldId id="618" r:id="rId11"/>
    <p:sldId id="616" r:id="rId12"/>
    <p:sldId id="619" r:id="rId13"/>
    <p:sldId id="610" r:id="rId14"/>
    <p:sldId id="627" r:id="rId15"/>
    <p:sldId id="615" r:id="rId16"/>
    <p:sldId id="628" r:id="rId17"/>
    <p:sldId id="630" r:id="rId18"/>
    <p:sldId id="605" r:id="rId19"/>
    <p:sldId id="623" r:id="rId20"/>
    <p:sldId id="624" r:id="rId21"/>
  </p:sldIdLst>
  <p:sldSz cx="9906000" cy="6858000" type="A4"/>
  <p:notesSz cx="6735763" cy="98663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00"/>
    <a:srgbClr val="FF9900"/>
    <a:srgbClr val="FF0000"/>
    <a:srgbClr val="FF6600"/>
    <a:srgbClr val="5F5F5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 autoAdjust="0"/>
    <p:restoredTop sz="94130" autoAdjust="0"/>
  </p:normalViewPr>
  <p:slideViewPr>
    <p:cSldViewPr>
      <p:cViewPr>
        <p:scale>
          <a:sx n="100" d="100"/>
          <a:sy n="100" d="100"/>
        </p:scale>
        <p:origin x="-638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957" y="-10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5" rIns="91312" bIns="45655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5" rIns="91312" bIns="4565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5" rIns="91312" bIns="45655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5" rIns="91312" bIns="4565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340B24C-3A6A-49B3-98BF-0DC641EBEB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5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5" rIns="91312" bIns="45655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241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5" rIns="91312" bIns="4565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58825"/>
            <a:ext cx="5360988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695825"/>
            <a:ext cx="4927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5" rIns="91312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teksttypografierne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650"/>
            <a:ext cx="29241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5" rIns="91312" bIns="45655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391650"/>
            <a:ext cx="29241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5" rIns="91312" bIns="4565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B2BA4BE-7AD3-43FC-9EA8-0D1C58AF5DF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4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BA4BE-7AD3-43FC-9EA8-0D1C58AF5DF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9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08" y="4687173"/>
            <a:ext cx="4938949" cy="44395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08" y="4687173"/>
            <a:ext cx="4938949" cy="443950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Monthly Book Updates December 2009 01042010.xlsx</a:t>
            </a:r>
          </a:p>
          <a:p>
            <a:r>
              <a:rPr lang="en-US" dirty="0" smtClean="0"/>
              <a:t>(11)</a:t>
            </a:r>
            <a:r>
              <a:rPr lang="en-US" dirty="0" err="1" smtClean="0"/>
              <a:t>primearm</a:t>
            </a:r>
            <a:r>
              <a:rPr lang="en-US" dirty="0" smtClean="0"/>
              <a:t> </a:t>
            </a:r>
            <a:r>
              <a:rPr lang="en-US" dirty="0" err="1" smtClean="0"/>
              <a:t>cltv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39775"/>
            <a:ext cx="5345113" cy="3700463"/>
          </a:xfrm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187" y="4687173"/>
            <a:ext cx="5387390" cy="4439504"/>
          </a:xfrm>
        </p:spPr>
        <p:txBody>
          <a:bodyPr lIns="93177" tIns="46589" rIns="93177" bIns="46589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BA4BE-7AD3-43FC-9EA8-0D1C58AF5DF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2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36" y="620688"/>
            <a:ext cx="84201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953000"/>
            <a:ext cx="6934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950" y="692150"/>
            <a:ext cx="8089900" cy="576263"/>
          </a:xfrm>
        </p:spPr>
        <p:txBody>
          <a:bodyPr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60388" y="1412875"/>
            <a:ext cx="3968750" cy="2360613"/>
          </a:xfrm>
        </p:spPr>
        <p:txBody>
          <a:bodyPr/>
          <a:lstStyle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="0" baseline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1538" y="1412875"/>
            <a:ext cx="3968750" cy="2360613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60388" y="3925888"/>
            <a:ext cx="8089900" cy="2360612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 rot="5400000">
            <a:off x="7696200" y="3278188"/>
            <a:ext cx="3711575" cy="4127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 rot="5400000">
            <a:off x="8518525" y="4687888"/>
            <a:ext cx="3657600" cy="419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416496" y="6237312"/>
            <a:ext cx="6604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D21CB-95A8-4870-BE2B-74DAFECCF32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2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0552" y="332656"/>
            <a:ext cx="84201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8420100" cy="2189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90600" y="3941763"/>
            <a:ext cx="8420100" cy="21891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90600" y="6251575"/>
            <a:ext cx="2146300" cy="457200"/>
          </a:xfrm>
        </p:spPr>
        <p:txBody>
          <a:bodyPr/>
          <a:lstStyle>
            <a:lvl1pPr>
              <a:defRPr/>
            </a:lvl1pPr>
          </a:lstStyle>
          <a:p>
            <a:fld id="{349C4E6C-9EAB-46A7-B07C-2F9383FF179F}" type="datetime1">
              <a:rPr lang="en-US"/>
              <a:pPr/>
              <a:t>1/13/2011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32200" y="6248400"/>
            <a:ext cx="32194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Finpolconsult.de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46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3830DC5C-3046-4A6F-83D8-0B1D6B16523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277813"/>
            <a:ext cx="84201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413385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76850" y="1600200"/>
            <a:ext cx="413385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90600" y="6251575"/>
            <a:ext cx="2146300" cy="457200"/>
          </a:xfrm>
        </p:spPr>
        <p:txBody>
          <a:bodyPr/>
          <a:lstStyle>
            <a:lvl1pPr>
              <a:defRPr/>
            </a:lvl1pPr>
          </a:lstStyle>
          <a:p>
            <a:fld id="{934E3821-8E80-400B-8EB1-35887924083A}" type="datetime1">
              <a:rPr lang="en-US"/>
              <a:pPr/>
              <a:t>1/13/2011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32200" y="6248400"/>
            <a:ext cx="32194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Finpolconsult.de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46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367FE8B3-7A89-4865-B4C2-EE9EC08900B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88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952500"/>
            <a:ext cx="8420100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84201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2950" y="4114800"/>
            <a:ext cx="84201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127875" y="6313488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751D8E89-BFF3-46DD-949B-967564D3DE2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1499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950" y="692150"/>
            <a:ext cx="8089900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20750" y="1557338"/>
            <a:ext cx="3968750" cy="4873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5041900" y="1557338"/>
            <a:ext cx="3968750" cy="48736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 rot="5400000">
            <a:off x="7696200" y="3278188"/>
            <a:ext cx="3711575" cy="412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Nykredit Board meeting June 11, 2008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 rot="5400000">
            <a:off x="8517732" y="4688681"/>
            <a:ext cx="3657600" cy="417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360613" y="5013325"/>
            <a:ext cx="6604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D2E7A-FC7F-4E9E-8BD4-A47686CECB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950" y="692150"/>
            <a:ext cx="8089900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920750" y="1557338"/>
            <a:ext cx="8089900" cy="48736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 rot="5400000">
            <a:off x="7696200" y="3278188"/>
            <a:ext cx="3711575" cy="412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Nykredit Board meeting June 11, 2008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 rot="5400000">
            <a:off x="8517732" y="4688681"/>
            <a:ext cx="3657600" cy="417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360613" y="5013325"/>
            <a:ext cx="6604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D585E-E58F-4DFC-998C-26E4D94B1B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440782" y="988451"/>
            <a:ext cx="946521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9576" y="360189"/>
            <a:ext cx="8937020" cy="612323"/>
          </a:xfrm>
          <a:prstGeom prst="rect">
            <a:avLst/>
          </a:prstGeom>
        </p:spPr>
        <p:txBody>
          <a:bodyPr vert="horz" lIns="91432" tIns="45716" rIns="91432" bIns="45716"/>
          <a:lstStyle>
            <a:lvl1pPr algn="l">
              <a:defRPr sz="3600" b="0" i="0">
                <a:solidFill>
                  <a:srgbClr val="08316B"/>
                </a:solidFill>
                <a:latin typeface="+mj-lt"/>
                <a:cs typeface="Adobe Garamon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0"/>
          </p:nvPr>
        </p:nvSpPr>
        <p:spPr>
          <a:xfrm>
            <a:off x="494646" y="1138315"/>
            <a:ext cx="8916711" cy="4987451"/>
          </a:xfrm>
          <a:prstGeom prst="rect">
            <a:avLst/>
          </a:prstGeom>
        </p:spPr>
        <p:txBody>
          <a:bodyPr lIns="91432" tIns="45716" rIns="91432" bIns="45716"/>
          <a:lstStyle>
            <a:lvl1pPr algn="l">
              <a:buClr>
                <a:srgbClr val="08316B"/>
              </a:buClr>
              <a:buSzPct val="100000"/>
              <a:buFont typeface="Wingdings" pitchFamily="2" charset="2"/>
              <a:buChar char="§"/>
              <a:defRPr sz="2800"/>
            </a:lvl1pPr>
            <a:lvl2pPr>
              <a:buSzPct val="100000"/>
              <a:buFontTx/>
              <a:buChar char="–"/>
              <a:defRPr sz="2400"/>
            </a:lvl2pPr>
            <a:lvl3pPr>
              <a:buClr>
                <a:srgbClr val="08316B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SzPct val="100000"/>
              <a:buFontTx/>
              <a:buChar char="­"/>
              <a:defRPr sz="1800"/>
            </a:lvl4pPr>
            <a:lvl5pPr>
              <a:buClr>
                <a:srgbClr val="08316B"/>
              </a:buClr>
              <a:buSzPct val="100000"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245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1371601"/>
            <a:ext cx="84201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68764"/>
            <a:ext cx="84201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0450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7144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4789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1600200"/>
            <a:ext cx="4378452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1600200"/>
            <a:ext cx="437859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2212848"/>
            <a:ext cx="4378452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61966" y="2212849"/>
            <a:ext cx="4378452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45" y="266700"/>
            <a:ext cx="3259006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66" y="273051"/>
            <a:ext cx="54121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345" y="2438401"/>
            <a:ext cx="3259006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41" y="228600"/>
            <a:ext cx="6187809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3803" y="1143000"/>
            <a:ext cx="655928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41" y="5810250"/>
            <a:ext cx="6187809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tint val="80000"/>
                <a:satMod val="25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3627" y="6356351"/>
            <a:ext cx="225980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096" y="6356351"/>
            <a:ext cx="30853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219" y="6356351"/>
            <a:ext cx="60880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2C32603-318C-4CF6-9051-2F239258AD4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62574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46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344488" y="0"/>
            <a:ext cx="660400" cy="6858000"/>
          </a:xfrm>
          <a:prstGeom prst="rect">
            <a:avLst/>
          </a:prstGeom>
          <a:solidFill>
            <a:srgbClr val="FEC3AE">
              <a:alpha val="50000"/>
            </a:srgbClr>
          </a:solidFill>
          <a:ln w="381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Rectangle 16"/>
          <p:cNvSpPr/>
          <p:nvPr userDrawn="1"/>
        </p:nvSpPr>
        <p:spPr bwMode="auto">
          <a:xfrm>
            <a:off x="1073150" y="0"/>
            <a:ext cx="19843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1" name="Rectangle 17"/>
          <p:cNvSpPr/>
          <p:nvPr userDrawn="1"/>
        </p:nvSpPr>
        <p:spPr bwMode="auto">
          <a:xfrm>
            <a:off x="1208088" y="0"/>
            <a:ext cx="24923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2" name="Rectangle 23"/>
          <p:cNvSpPr>
            <a:spLocks noChangeArrowheads="1"/>
          </p:cNvSpPr>
          <p:nvPr userDrawn="1"/>
        </p:nvSpPr>
        <p:spPr bwMode="auto">
          <a:xfrm>
            <a:off x="9023350" y="6461125"/>
            <a:ext cx="6048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4A9B67C1-5AA9-4273-866B-B965813740E7}" type="slidenum">
              <a:rPr lang="en-US" sz="1600" b="1">
                <a:latin typeface="Times New Roman" pitchFamily="18" charset="0"/>
                <a:cs typeface="Arial" pitchFamily="34" charset="0"/>
              </a:rPr>
              <a:pPr algn="r">
                <a:defRPr/>
              </a:pPr>
              <a:t>‹Nr.›</a:t>
            </a:fld>
            <a:endParaRPr lang="en-US" sz="1600" b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 userDrawn="1"/>
        </p:nvSpPr>
        <p:spPr bwMode="auto">
          <a:xfrm>
            <a:off x="382588" y="6324600"/>
            <a:ext cx="91424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382588" y="533400"/>
            <a:ext cx="91424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 userDrawn="1"/>
        </p:nvSpPr>
        <p:spPr bwMode="auto">
          <a:xfrm>
            <a:off x="533400" y="6427788"/>
            <a:ext cx="134302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Finpolconsult</a:t>
            </a:r>
            <a:endParaRPr lang="de-DE" sz="1400" b="1">
              <a:solidFill>
                <a:srgbClr val="FF66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6750" y="1772816"/>
            <a:ext cx="8420100" cy="2016224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Early Repayment and Rate Adjustment/Reset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Center of European Policy Studies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– Brussels,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October 20 2010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76400" y="5257800"/>
            <a:ext cx="6400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SzPct val="85000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SzPct val="85000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Hans-Joachim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Dübel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SzPct val="85000"/>
            </a:pPr>
            <a:r>
              <a:rPr lang="en-US" b="1" dirty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Finpolconsult</a:t>
            </a:r>
            <a:r>
              <a:rPr lang="en-US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.de</a:t>
            </a:r>
            <a:r>
              <a:rPr lang="en-US" dirty="0">
                <a:latin typeface="Arial" pitchFamily="34" charset="0"/>
                <a:cs typeface="Arial" pitchFamily="34" charset="0"/>
              </a:rPr>
              <a:t>, Berlin</a:t>
            </a:r>
          </a:p>
          <a:p>
            <a:pPr marL="342900" indent="-342900" algn="ctr">
              <a:spcBef>
                <a:spcPct val="20000"/>
              </a:spcBef>
              <a:buSzPct val="85000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SzPct val="85000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764704"/>
            <a:ext cx="8089900" cy="576263"/>
          </a:xfrm>
        </p:spPr>
        <p:txBody>
          <a:bodyPr>
            <a:noAutofit/>
          </a:bodyPr>
          <a:lstStyle/>
          <a:p>
            <a:r>
              <a:rPr lang="en-US" sz="4000" dirty="0" smtClean="0"/>
              <a:t>Non-callable FRM prepayment indemnities - conceptual</a:t>
            </a:r>
            <a:endParaRPr lang="en-US" sz="4000" dirty="0"/>
          </a:p>
        </p:txBody>
      </p:sp>
      <p:sp>
        <p:nvSpPr>
          <p:cNvPr id="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76536" y="5229200"/>
            <a:ext cx="8640960" cy="12241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 smtClean="0"/>
              <a:t>Basic regulation questions for prepayment indemnities</a:t>
            </a:r>
          </a:p>
          <a:p>
            <a:pPr>
              <a:lnSpc>
                <a:spcPct val="90000"/>
              </a:lnSpc>
            </a:pPr>
            <a:r>
              <a:rPr lang="en-US" sz="1500" dirty="0" smtClean="0"/>
              <a:t>Interaction with legal transactions cost of prepayment</a:t>
            </a:r>
          </a:p>
          <a:p>
            <a:pPr>
              <a:lnSpc>
                <a:spcPct val="90000"/>
              </a:lnSpc>
            </a:pPr>
            <a:r>
              <a:rPr lang="en-US" sz="1500" dirty="0" smtClean="0"/>
              <a:t>Time limit &amp; fair value (yield maintenance) indemnity, possibly symmetric.</a:t>
            </a:r>
          </a:p>
          <a:p>
            <a:pPr>
              <a:lnSpc>
                <a:spcPct val="90000"/>
              </a:lnSpc>
            </a:pPr>
            <a:r>
              <a:rPr lang="en-US" sz="1500" dirty="0" smtClean="0"/>
              <a:t>Volume limit (in practice, asymmetric) , efficiency of mixed pricing? </a:t>
            </a:r>
          </a:p>
          <a:p>
            <a:pPr>
              <a:lnSpc>
                <a:spcPct val="90000"/>
              </a:lnSpc>
            </a:pPr>
            <a:r>
              <a:rPr lang="en-US" sz="1500" dirty="0" smtClean="0"/>
              <a:t>Combination with </a:t>
            </a:r>
            <a:r>
              <a:rPr lang="en-US" sz="1500" dirty="0"/>
              <a:t>flexibility to change limits as risk situation </a:t>
            </a:r>
            <a:r>
              <a:rPr lang="en-US" sz="1500" dirty="0" smtClean="0"/>
              <a:t>changes?</a:t>
            </a:r>
          </a:p>
          <a:p>
            <a:pPr>
              <a:lnSpc>
                <a:spcPct val="90000"/>
              </a:lnSpc>
            </a:pPr>
            <a:r>
              <a:rPr lang="en-US" sz="1500" dirty="0" smtClean="0"/>
              <a:t>Symmetry? Waiver in hardship cases?</a:t>
            </a: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340768"/>
            <a:ext cx="7054232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28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548680"/>
            <a:ext cx="9217024" cy="457200"/>
          </a:xfrm>
        </p:spPr>
        <p:txBody>
          <a:bodyPr/>
          <a:lstStyle/>
          <a:p>
            <a:r>
              <a:rPr lang="en-US" sz="4000" dirty="0" smtClean="0"/>
              <a:t>Symmetric model: debt buyback option</a:t>
            </a:r>
            <a:endParaRPr lang="de-DE" sz="4000" dirty="0"/>
          </a:p>
        </p:txBody>
      </p:sp>
      <p:pic>
        <p:nvPicPr>
          <p:cNvPr id="606219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472" y="1484783"/>
            <a:ext cx="4904106" cy="2689225"/>
          </a:xfrm>
          <a:noFill/>
          <a:ln/>
        </p:spPr>
      </p:pic>
      <p:sp>
        <p:nvSpPr>
          <p:cNvPr id="60622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44488" y="4941168"/>
            <a:ext cx="8782050" cy="1512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In </a:t>
            </a:r>
            <a:r>
              <a:rPr lang="en-US" sz="1800" dirty="0" smtClean="0"/>
              <a:t>a 1-1-System </a:t>
            </a:r>
            <a:r>
              <a:rPr lang="en-US" sz="1800" dirty="0"/>
              <a:t>(one loan = one bond), consumers can act like firms. As bond prices fall (rates increase), consumers buy back their debt at the market price.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This </a:t>
            </a:r>
            <a:r>
              <a:rPr lang="en-US" sz="1800" dirty="0"/>
              <a:t>avoids lock-in and keeps housing and bond markets liquid. 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In combination with below par issuance, reduces </a:t>
            </a:r>
            <a:r>
              <a:rPr lang="en-US" sz="1800" dirty="0"/>
              <a:t>duration risk for callable </a:t>
            </a:r>
            <a:r>
              <a:rPr lang="en-US" sz="1800" dirty="0" smtClean="0"/>
              <a:t>loans, benefits investors.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No reinvestment profit for lenders when rates rise.</a:t>
            </a:r>
            <a:endParaRPr lang="en-US" sz="1800" dirty="0"/>
          </a:p>
        </p:txBody>
      </p:sp>
      <p:sp>
        <p:nvSpPr>
          <p:cNvPr id="606221" name="Rectangle 13"/>
          <p:cNvSpPr>
            <a:spLocks noChangeArrowheads="1"/>
          </p:cNvSpPr>
          <p:nvPr/>
        </p:nvSpPr>
        <p:spPr bwMode="auto">
          <a:xfrm>
            <a:off x="488504" y="1156782"/>
            <a:ext cx="38100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1200" dirty="0" smtClean="0">
                <a:latin typeface="Arial Black" pitchFamily="34" charset="0"/>
              </a:rPr>
              <a:t>Denmark exercise of delivery option</a:t>
            </a:r>
            <a:endParaRPr lang="en-US" sz="1200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484784"/>
            <a:ext cx="414496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5119588" y="1118475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Lock-in under asymmetric contracts</a:t>
            </a:r>
            <a:endParaRPr lang="en-GB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4876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476672"/>
            <a:ext cx="9073008" cy="576263"/>
          </a:xfrm>
        </p:spPr>
        <p:txBody>
          <a:bodyPr/>
          <a:lstStyle/>
          <a:p>
            <a:r>
              <a:rPr lang="en-US" dirty="0" smtClean="0"/>
              <a:t>Member State regulation trajectories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>
          <a:xfrm>
            <a:off x="704528" y="5517232"/>
            <a:ext cx="8280920" cy="108012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Some systems above fair value (often on ARM; or if rates rise on FRM).</a:t>
            </a:r>
          </a:p>
          <a:p>
            <a:r>
              <a:rPr lang="en-US" sz="1800" dirty="0" smtClean="0"/>
              <a:t>With declining inflation, pressure to reduce or eliminate indemnities.</a:t>
            </a:r>
          </a:p>
          <a:p>
            <a:r>
              <a:rPr lang="en-US" sz="1800" dirty="0" smtClean="0"/>
              <a:t>However, counter movements (Spain).</a:t>
            </a:r>
          </a:p>
          <a:p>
            <a:r>
              <a:rPr lang="en-US" sz="1800" dirty="0" smtClean="0"/>
              <a:t>Can fair value principle be established under max harmonization?</a:t>
            </a:r>
            <a:endParaRPr lang="en-US" sz="1800" dirty="0"/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8409384" y="3356992"/>
            <a:ext cx="110188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en-GB" sz="1400" dirty="0" smtClean="0">
                <a:latin typeface="+mj-lt"/>
              </a:rPr>
              <a:t>Note: declining rate scenario for FRM</a:t>
            </a:r>
            <a:endParaRPr lang="en-GB" sz="1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79" y="1196752"/>
            <a:ext cx="6401040" cy="4120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48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9793088" cy="576263"/>
          </a:xfrm>
        </p:spPr>
        <p:txBody>
          <a:bodyPr>
            <a:noAutofit/>
          </a:bodyPr>
          <a:lstStyle/>
          <a:p>
            <a:r>
              <a:rPr lang="en-US" sz="4000" dirty="0" smtClean="0"/>
              <a:t>Impact of regulations on prep speeds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844824"/>
            <a:ext cx="4248472" cy="28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44824"/>
            <a:ext cx="4750168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34692" y="1324541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Prepayment speeds in 5 EU states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5173662" y="1305353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Prepayment speeds Portugal after 07 reform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9" name="Inhaltsplatzhalter 5"/>
          <p:cNvSpPr>
            <a:spLocks noGrp="1"/>
          </p:cNvSpPr>
          <p:nvPr>
            <p:ph sz="quarter" idx="1"/>
          </p:nvPr>
        </p:nvSpPr>
        <p:spPr>
          <a:xfrm>
            <a:off x="632520" y="5013176"/>
            <a:ext cx="8640960" cy="1368152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Call protection – combination of legal transactions costs and indemnities. Hence FR lower speeds than DE.</a:t>
            </a:r>
          </a:p>
          <a:p>
            <a:r>
              <a:rPr lang="en-US" sz="1800" dirty="0" smtClean="0"/>
              <a:t>Countries with high legal costs tend have low indemnities &amp; vice versa (FR, IT).</a:t>
            </a:r>
          </a:p>
          <a:p>
            <a:r>
              <a:rPr lang="en-US" sz="1800" dirty="0" smtClean="0"/>
              <a:t>Removing indemnities can lead to singularity in callable FRM, large cross-subsidies. </a:t>
            </a:r>
          </a:p>
          <a:p>
            <a:r>
              <a:rPr lang="en-US" sz="1800" dirty="0" smtClean="0"/>
              <a:t>Margin risk additional factor, higher speeds will lead to proportionally higher upfront fees (affordability impact).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35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00" y="2445579"/>
            <a:ext cx="9571869" cy="30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1" name="Line 3"/>
          <p:cNvSpPr>
            <a:spLocks noChangeShapeType="1"/>
          </p:cNvSpPr>
          <p:nvPr/>
        </p:nvSpPr>
        <p:spPr bwMode="auto">
          <a:xfrm>
            <a:off x="773087" y="1304680"/>
            <a:ext cx="58964" cy="4179094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07522" name="Rectangle 73"/>
          <p:cNvSpPr>
            <a:spLocks noChangeArrowheads="1"/>
          </p:cNvSpPr>
          <p:nvPr/>
        </p:nvSpPr>
        <p:spPr bwMode="auto">
          <a:xfrm>
            <a:off x="92357" y="247136"/>
            <a:ext cx="9813643" cy="7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2" tIns="33951" rIns="67902" bIns="33951"/>
          <a:lstStyle/>
          <a:p>
            <a:pPr algn="ctr" eaLnBrk="1" hangingPunct="1"/>
            <a:r>
              <a:rPr 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Prepayment matters in crisis for default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performance</a:t>
            </a:r>
            <a:endParaRPr lang="en-US" sz="3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defTabSz="641350" eaLnBrk="0" hangingPunct="0"/>
            <a:endParaRPr lang="en-US" sz="3100" dirty="0" smtClean="0">
              <a:solidFill>
                <a:schemeClr val="accent2"/>
              </a:solidFill>
              <a:latin typeface="+mj-lt"/>
            </a:endParaRPr>
          </a:p>
          <a:p>
            <a:pPr defTabSz="641350" eaLnBrk="0" hangingPunct="0"/>
            <a:endParaRPr lang="en-US" sz="31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768102" y="6006986"/>
            <a:ext cx="2445900" cy="269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35" tIns="65017" rIns="130035" bIns="65017">
            <a:spAutoFit/>
          </a:bodyPr>
          <a:lstStyle/>
          <a:p>
            <a:pPr marL="252413" indent="-252413" defTabSz="677863" eaLnBrk="0" hangingPunct="0">
              <a:spcBef>
                <a:spcPts val="1775"/>
              </a:spcBef>
              <a:buSzPct val="171000"/>
            </a:pPr>
            <a:r>
              <a:rPr lang="en-US" sz="900" i="1" dirty="0">
                <a:latin typeface="Times New Roman" pitchFamily="18" charset="0"/>
              </a:rPr>
              <a:t>Source:  </a:t>
            </a:r>
            <a:r>
              <a:rPr lang="en-US" sz="900" i="1" dirty="0" err="1" smtClean="0">
                <a:latin typeface="Times New Roman" pitchFamily="18" charset="0"/>
              </a:rPr>
              <a:t>LoanPerformance</a:t>
            </a:r>
            <a:r>
              <a:rPr lang="en-US" sz="900" i="1" dirty="0" smtClean="0">
                <a:latin typeface="Times New Roman" pitchFamily="18" charset="0"/>
              </a:rPr>
              <a:t>, </a:t>
            </a:r>
            <a:r>
              <a:rPr lang="en-US" sz="900" i="1" dirty="0">
                <a:latin typeface="Times New Roman" pitchFamily="18" charset="0"/>
              </a:rPr>
              <a:t>Amherst Securities</a:t>
            </a:r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0" y="-88221"/>
            <a:ext cx="184714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7355" y="1545591"/>
            <a:ext cx="3773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Black" pitchFamily="34" charset="0"/>
              </a:rPr>
              <a:t>US Prime </a:t>
            </a:r>
            <a:r>
              <a:rPr lang="en-US" sz="1400" dirty="0">
                <a:latin typeface="Arial Black" pitchFamily="34" charset="0"/>
              </a:rPr>
              <a:t>and Alt-A Fixed Rate Voluntary Annualized Prepayment Speeds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2567" y="1564106"/>
            <a:ext cx="401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Black" pitchFamily="34" charset="0"/>
              </a:rPr>
              <a:t>US Prime </a:t>
            </a:r>
            <a:r>
              <a:rPr lang="en-US" sz="1400" dirty="0">
                <a:latin typeface="Arial Black" pitchFamily="34" charset="0"/>
              </a:rPr>
              <a:t>and Alt-A Fixed Rate Annualized Default Transition Rates</a:t>
            </a:r>
          </a:p>
        </p:txBody>
      </p:sp>
    </p:spTree>
    <p:extLst>
      <p:ext uri="{BB962C8B-B14F-4D97-AF65-F5344CB8AC3E}">
        <p14:creationId xmlns:p14="http://schemas.microsoft.com/office/powerpoint/2010/main" val="12299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548680"/>
            <a:ext cx="84201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European ARM </a:t>
            </a:r>
            <a:br>
              <a:rPr lang="en-US" sz="4000" dirty="0" smtClean="0"/>
            </a:br>
            <a:r>
              <a:rPr lang="en-US" sz="4000" dirty="0" smtClean="0"/>
              <a:t>Index-trackers vs. reviewable rates</a:t>
            </a:r>
            <a:endParaRPr lang="de-DE" sz="4000" dirty="0"/>
          </a:p>
        </p:txBody>
      </p:sp>
      <p:pic>
        <p:nvPicPr>
          <p:cNvPr id="8611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2205038"/>
            <a:ext cx="4133850" cy="292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1190" name="Rectangle 6"/>
          <p:cNvSpPr>
            <a:spLocks noChangeArrowheads="1"/>
          </p:cNvSpPr>
          <p:nvPr/>
        </p:nvSpPr>
        <p:spPr bwMode="auto">
          <a:xfrm>
            <a:off x="1568450" y="5516563"/>
            <a:ext cx="7805738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de-DE" sz="2000"/>
          </a:p>
        </p:txBody>
      </p:sp>
      <p:sp>
        <p:nvSpPr>
          <p:cNvPr id="861193" name="Rectangle 9"/>
          <p:cNvSpPr>
            <a:spLocks noChangeArrowheads="1"/>
          </p:cNvSpPr>
          <p:nvPr/>
        </p:nvSpPr>
        <p:spPr bwMode="auto">
          <a:xfrm>
            <a:off x="560388" y="5283200"/>
            <a:ext cx="3063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GB" sz="1000" dirty="0"/>
              <a:t>Source: Bank of England, </a:t>
            </a:r>
            <a:r>
              <a:rPr lang="en-GB" sz="1000" dirty="0" err="1"/>
              <a:t>Finpolconsult</a:t>
            </a:r>
            <a:r>
              <a:rPr lang="en-GB" sz="1000" dirty="0"/>
              <a:t> computations.</a:t>
            </a:r>
            <a:r>
              <a:rPr lang="bg-BG" sz="1000" dirty="0"/>
              <a:t> </a:t>
            </a:r>
          </a:p>
        </p:txBody>
      </p:sp>
      <p:sp>
        <p:nvSpPr>
          <p:cNvPr id="861195" name="Text Box 11"/>
          <p:cNvSpPr txBox="1">
            <a:spLocks noChangeArrowheads="1"/>
          </p:cNvSpPr>
          <p:nvPr/>
        </p:nvSpPr>
        <p:spPr bwMode="auto">
          <a:xfrm>
            <a:off x="455022" y="1692638"/>
            <a:ext cx="4679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 Black" pitchFamily="34" charset="0"/>
              </a:rPr>
              <a:t>UK, spreads of index trackers vs. standard (lender-reviewable) variable rate product</a:t>
            </a:r>
            <a:endParaRPr lang="de-DE" sz="1400" dirty="0"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09" y="2199770"/>
            <a:ext cx="4119379" cy="32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25008" y="1758588"/>
            <a:ext cx="46799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Arial Black" pitchFamily="34" charset="0"/>
              </a:rPr>
              <a:t>EU legal comparison </a:t>
            </a:r>
            <a:r>
              <a:rPr lang="en-US" sz="1400" dirty="0" err="1" smtClean="0">
                <a:latin typeface="Arial Black" pitchFamily="34" charset="0"/>
              </a:rPr>
              <a:t>ca</a:t>
            </a:r>
            <a:r>
              <a:rPr lang="en-US" sz="1400" dirty="0" smtClean="0">
                <a:latin typeface="Arial Black" pitchFamily="34" charset="0"/>
              </a:rPr>
              <a:t> 2005</a:t>
            </a:r>
            <a:endParaRPr lang="de-DE" sz="1400" dirty="0">
              <a:latin typeface="Arial Black" pitchFamily="34" charset="0"/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>
          <a:xfrm>
            <a:off x="612364" y="5572760"/>
            <a:ext cx="8640960" cy="1177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Compulsary</a:t>
            </a:r>
            <a:r>
              <a:rPr lang="en-US" sz="1400" dirty="0" smtClean="0"/>
              <a:t> indexation may increase volatility. Market may tilt to single instrument (Spain). Reviewable with unsolved CP issues (downward adjustment).</a:t>
            </a:r>
          </a:p>
          <a:p>
            <a:r>
              <a:rPr lang="en-US" sz="1400" dirty="0" smtClean="0"/>
              <a:t>Caps practiced primarily where fixed-rate mortgages already exist.</a:t>
            </a:r>
          </a:p>
          <a:p>
            <a:r>
              <a:rPr lang="en-US" sz="1400" dirty="0" smtClean="0"/>
              <a:t>Minimum interest rate practices, forced float-fixed swaps (Spain).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651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3" name="Rectangle 5"/>
          <p:cNvSpPr>
            <a:spLocks noGrp="1" noChangeArrowheads="1"/>
          </p:cNvSpPr>
          <p:nvPr>
            <p:ph type="title"/>
          </p:nvPr>
        </p:nvSpPr>
        <p:spPr>
          <a:xfrm>
            <a:off x="-87560" y="404664"/>
            <a:ext cx="950595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US MBS: mispricing</a:t>
            </a:r>
            <a:r>
              <a:rPr lang="en-US" sz="3200" dirty="0"/>
              <a:t> </a:t>
            </a:r>
            <a:r>
              <a:rPr lang="en-US" sz="3200" dirty="0" smtClean="0"/>
              <a:t>of (teaser rate) ARM dominates securities markets problems</a:t>
            </a:r>
            <a:endParaRPr lang="de-DE" sz="3200" dirty="0"/>
          </a:p>
        </p:txBody>
      </p:sp>
      <p:sp>
        <p:nvSpPr>
          <p:cNvPr id="8161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04528" y="1844824"/>
            <a:ext cx="8634412" cy="19442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ARM </a:t>
            </a:r>
            <a:r>
              <a:rPr lang="en-US" sz="1800" dirty="0" smtClean="0"/>
              <a:t>(in US mostly with teasers) more </a:t>
            </a:r>
            <a:r>
              <a:rPr lang="en-US" sz="1800" dirty="0"/>
              <a:t>severely mispriced than FRM and than Subprime.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Option ARM (product innovation) more severely mispriced </a:t>
            </a:r>
            <a:r>
              <a:rPr lang="en-US" sz="1800" dirty="0" smtClean="0"/>
              <a:t>than </a:t>
            </a:r>
            <a:r>
              <a:rPr lang="en-US" sz="1800" dirty="0"/>
              <a:t>Subprime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credit innovation).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As house prices ballooned (06/7 cohorts), ALL products became mispriced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8161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4005064"/>
            <a:ext cx="8420100" cy="17653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16136" name="Rectangle 8"/>
          <p:cNvSpPr>
            <a:spLocks noChangeArrowheads="1"/>
          </p:cNvSpPr>
          <p:nvPr/>
        </p:nvSpPr>
        <p:spPr bwMode="auto">
          <a:xfrm>
            <a:off x="776288" y="5856288"/>
            <a:ext cx="6524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/>
              <a:t>Note: data indicate mispricing of RMBS, i.e. net of basic credit assumptions/pricing.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044497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Title 1"/>
          <p:cNvSpPr>
            <a:spLocks noGrp="1"/>
          </p:cNvSpPr>
          <p:nvPr>
            <p:ph type="title" idx="4294967295"/>
          </p:nvPr>
        </p:nvSpPr>
        <p:spPr>
          <a:xfrm>
            <a:off x="306586" y="260648"/>
            <a:ext cx="97409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European ARM: </a:t>
            </a:r>
            <a:r>
              <a:rPr lang="en-US" sz="3200" dirty="0" err="1" smtClean="0"/>
              <a:t>Forex</a:t>
            </a:r>
            <a:r>
              <a:rPr lang="en-US" sz="3200" dirty="0" smtClean="0"/>
              <a:t> lending </a:t>
            </a:r>
            <a:br>
              <a:rPr lang="en-US" sz="3200" dirty="0" smtClean="0"/>
            </a:br>
            <a:r>
              <a:rPr lang="en-US" sz="3200" dirty="0" smtClean="0"/>
              <a:t>in Poland and Hungary</a:t>
            </a:r>
            <a:endParaRPr lang="en-US" sz="3200" dirty="0"/>
          </a:p>
        </p:txBody>
      </p:sp>
      <p:sp>
        <p:nvSpPr>
          <p:cNvPr id="824323" name="Content Placeholder 2"/>
          <p:cNvSpPr>
            <a:spLocks noGrp="1"/>
          </p:cNvSpPr>
          <p:nvPr>
            <p:ph idx="4294967295"/>
          </p:nvPr>
        </p:nvSpPr>
        <p:spPr>
          <a:xfrm>
            <a:off x="344488" y="5013325"/>
            <a:ext cx="9328150" cy="1554163"/>
          </a:xfrm>
        </p:spPr>
        <p:txBody>
          <a:bodyPr/>
          <a:lstStyle/>
          <a:p>
            <a:pPr marL="273050" indent="-273050"/>
            <a:r>
              <a:rPr lang="en-US" sz="1600" dirty="0"/>
              <a:t>Polish banks mostly tie CHF rates to a CHF money market index; this creates what one could dub ‘policy hedging’, i.e. a bet on Swiss central bank action.</a:t>
            </a:r>
          </a:p>
          <a:p>
            <a:pPr marL="273050" indent="-273050"/>
            <a:r>
              <a:rPr lang="en-US" sz="1600" dirty="0"/>
              <a:t>Hungarian banks practice “reviewable” CHF rates, i.e. pass through funding cost changes; result is lower cost of funds risk bought by higher default risk. </a:t>
            </a:r>
          </a:p>
          <a:p>
            <a:pPr marL="273050" indent="-273050">
              <a:buFont typeface="Wingdings" pitchFamily="2" charset="2"/>
              <a:buNone/>
            </a:pPr>
            <a:endParaRPr lang="en-US" sz="1600" dirty="0"/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89138"/>
            <a:ext cx="48704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25" name="Picture 1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989138"/>
            <a:ext cx="4127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326" name="Content Placeholder 2"/>
          <p:cNvSpPr>
            <a:spLocks/>
          </p:cNvSpPr>
          <p:nvPr/>
        </p:nvSpPr>
        <p:spPr bwMode="auto">
          <a:xfrm>
            <a:off x="5118100" y="1557338"/>
            <a:ext cx="478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1400">
                <a:latin typeface="Arial Black" pitchFamily="34" charset="0"/>
                <a:cs typeface="Arial" charset="0"/>
              </a:rPr>
              <a:t>CHF vs. local currency delinquency rates</a:t>
            </a:r>
          </a:p>
        </p:txBody>
      </p:sp>
      <p:sp>
        <p:nvSpPr>
          <p:cNvPr id="824327" name="Content Placeholder 2"/>
          <p:cNvSpPr>
            <a:spLocks/>
          </p:cNvSpPr>
          <p:nvPr/>
        </p:nvSpPr>
        <p:spPr bwMode="auto">
          <a:xfrm>
            <a:off x="344488" y="1557338"/>
            <a:ext cx="478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1400">
                <a:latin typeface="Arial Black" pitchFamily="34" charset="0"/>
                <a:cs typeface="Arial" charset="0"/>
              </a:rPr>
              <a:t>Interest rate and installment differentials 2007 cohort</a:t>
            </a:r>
          </a:p>
        </p:txBody>
      </p:sp>
      <p:sp>
        <p:nvSpPr>
          <p:cNvPr id="824328" name="Rectangle 8"/>
          <p:cNvSpPr>
            <a:spLocks noChangeArrowheads="1"/>
          </p:cNvSpPr>
          <p:nvPr/>
        </p:nvSpPr>
        <p:spPr bwMode="auto">
          <a:xfrm>
            <a:off x="5600700" y="4724400"/>
            <a:ext cx="3105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GB" sz="1000"/>
              <a:t>Source: forthcoming World Bank report, Duebel/Walley.</a:t>
            </a:r>
            <a:endParaRPr lang="bg-BG" sz="1000"/>
          </a:p>
        </p:txBody>
      </p:sp>
    </p:spTree>
    <p:extLst>
      <p:ext uri="{BB962C8B-B14F-4D97-AF65-F5344CB8AC3E}">
        <p14:creationId xmlns:p14="http://schemas.microsoft.com/office/powerpoint/2010/main" val="6454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92696"/>
            <a:ext cx="9793088" cy="576263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open product regulation/</a:t>
            </a:r>
            <a:br>
              <a:rPr lang="en-US" sz="4000" dirty="0" smtClean="0"/>
            </a:br>
            <a:r>
              <a:rPr lang="en-US" sz="4000" dirty="0" smtClean="0"/>
              <a:t>preference debate</a:t>
            </a:r>
            <a:endParaRPr lang="en-U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60512" y="1412776"/>
            <a:ext cx="3968750" cy="51124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 smtClean="0"/>
              <a:t>Issues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Consumer protection vs. affordability (e.g. indemnities)</a:t>
            </a:r>
          </a:p>
          <a:p>
            <a:r>
              <a:rPr lang="en-US" sz="1800" dirty="0" smtClean="0"/>
              <a:t>General lending standards and capital requirements</a:t>
            </a:r>
          </a:p>
          <a:p>
            <a:r>
              <a:rPr lang="en-US" sz="1800" dirty="0" smtClean="0"/>
              <a:t>Supply constraints (e.g. prep option, forward market).</a:t>
            </a:r>
          </a:p>
          <a:p>
            <a:pPr marL="0" indent="0">
              <a:buNone/>
            </a:pPr>
            <a:r>
              <a:rPr lang="en-US" sz="1800" dirty="0" smtClean="0"/>
              <a:t>U.S.</a:t>
            </a:r>
          </a:p>
          <a:p>
            <a:r>
              <a:rPr lang="en-US" sz="1800" b="1" dirty="0" smtClean="0"/>
              <a:t>07 Interagency guidance </a:t>
            </a:r>
            <a:r>
              <a:rPr lang="en-US" sz="1800" dirty="0" smtClean="0"/>
              <a:t>(FIFA)</a:t>
            </a:r>
          </a:p>
          <a:p>
            <a:r>
              <a:rPr lang="en-US" sz="1800" b="1" dirty="0" err="1" smtClean="0"/>
              <a:t>Dodd-Frank</a:t>
            </a:r>
            <a:r>
              <a:rPr lang="en-US" sz="1800" dirty="0" err="1" smtClean="0">
                <a:sym typeface="Wingdings" pitchFamily="2" charset="2"/>
              </a:rPr>
              <a:t>product</a:t>
            </a:r>
            <a:r>
              <a:rPr lang="en-US" sz="1800" dirty="0" smtClean="0">
                <a:sym typeface="Wingdings" pitchFamily="2" charset="2"/>
              </a:rPr>
              <a:t> preference re ‘skin in the game’. </a:t>
            </a:r>
            <a:r>
              <a:rPr lang="en-US" sz="1800" dirty="0" smtClean="0"/>
              <a:t>Federal </a:t>
            </a:r>
            <a:r>
              <a:rPr lang="en-US" sz="1800" dirty="0"/>
              <a:t>banking agencies, the SEC, the Secretary of HUD and the Director of the FHFA </a:t>
            </a:r>
            <a:r>
              <a:rPr lang="en-US" sz="1800" dirty="0" smtClean="0"/>
              <a:t>to jointly </a:t>
            </a:r>
            <a:r>
              <a:rPr lang="en-US" sz="1800" dirty="0"/>
              <a:t>define the term </a:t>
            </a:r>
            <a:r>
              <a:rPr lang="en-US" sz="1800" b="1" dirty="0"/>
              <a:t>“qualified residential mortgage”</a:t>
            </a:r>
          </a:p>
          <a:p>
            <a:pPr marL="0" indent="0">
              <a:buNone/>
            </a:pPr>
            <a:r>
              <a:rPr lang="en-US" sz="1800" dirty="0" smtClean="0"/>
              <a:t>BIS</a:t>
            </a:r>
          </a:p>
          <a:p>
            <a:r>
              <a:rPr lang="en-US" sz="1800" dirty="0" smtClean="0"/>
              <a:t>Mortgage underwriting standards, forthcoming</a:t>
            </a:r>
          </a:p>
          <a:p>
            <a:r>
              <a:rPr lang="en-US" sz="1800" dirty="0" smtClean="0"/>
              <a:t>Capital requirements favoring FRM?</a:t>
            </a:r>
            <a:endParaRPr lang="en-US" sz="1800" dirty="0"/>
          </a:p>
        </p:txBody>
      </p:sp>
      <p:sp>
        <p:nvSpPr>
          <p:cNvPr id="5" name="Inhaltsplatzhalter 2"/>
          <p:cNvSpPr>
            <a:spLocks noGrp="1"/>
          </p:cNvSpPr>
          <p:nvPr>
            <p:ph sz="quarter" idx="1"/>
          </p:nvPr>
        </p:nvSpPr>
        <p:spPr>
          <a:xfrm>
            <a:off x="5097016" y="1340768"/>
            <a:ext cx="4320480" cy="5112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EU</a:t>
            </a:r>
          </a:p>
          <a:p>
            <a:r>
              <a:rPr lang="en-US" sz="1600" dirty="0" smtClean="0"/>
              <a:t>Numerous </a:t>
            </a:r>
            <a:r>
              <a:rPr lang="en-US" sz="1600" b="1" dirty="0" smtClean="0"/>
              <a:t>failed efforts to transpose even limited CCD canon </a:t>
            </a:r>
            <a:r>
              <a:rPr lang="en-US" sz="1600" dirty="0" smtClean="0"/>
              <a:t>(early repayment, rate adjustment, assignment)</a:t>
            </a:r>
          </a:p>
          <a:p>
            <a:r>
              <a:rPr lang="en-US" sz="1600" dirty="0" smtClean="0"/>
              <a:t>White </a:t>
            </a:r>
            <a:r>
              <a:rPr lang="en-US" sz="1600" dirty="0"/>
              <a:t>Paper</a:t>
            </a:r>
            <a:r>
              <a:rPr lang="en-US" sz="1600" dirty="0" smtClean="0"/>
              <a:t>: will not touch material CP issues (part of CCD), indirect via responsible lending?</a:t>
            </a:r>
          </a:p>
          <a:p>
            <a:pPr marL="0" indent="0">
              <a:buNone/>
            </a:pPr>
            <a:r>
              <a:rPr lang="en-US" sz="1600" dirty="0" smtClean="0"/>
              <a:t>Member States</a:t>
            </a:r>
          </a:p>
          <a:p>
            <a:r>
              <a:rPr lang="en-US" sz="1600" dirty="0" smtClean="0"/>
              <a:t>UK FSA to consider cumulative effects of products with amortization and underwriting issues (LTV </a:t>
            </a:r>
            <a:r>
              <a:rPr lang="en-US" sz="1600" dirty="0" err="1" smtClean="0"/>
              <a:t>etc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Spain initiative re minimum rates in ARM contracts?</a:t>
            </a:r>
          </a:p>
          <a:p>
            <a:r>
              <a:rPr lang="en-US" sz="1600" dirty="0" smtClean="0"/>
              <a:t>Hungary/Poland </a:t>
            </a:r>
            <a:r>
              <a:rPr lang="en-US" sz="1600" b="1" dirty="0" smtClean="0"/>
              <a:t>severely curtailed CHF </a:t>
            </a:r>
            <a:r>
              <a:rPr lang="en-US" sz="1600" dirty="0" smtClean="0"/>
              <a:t>and partly EUR lending.</a:t>
            </a:r>
          </a:p>
          <a:p>
            <a:pPr marL="0" indent="0">
              <a:buNone/>
            </a:pPr>
            <a:r>
              <a:rPr lang="en-US" sz="1600" dirty="0" smtClean="0"/>
              <a:t>Other</a:t>
            </a:r>
          </a:p>
          <a:p>
            <a:r>
              <a:rPr lang="en-US" sz="1600" dirty="0" smtClean="0"/>
              <a:t>Iceland to ban negative amortization product ex post (banks to bear losses)</a:t>
            </a:r>
          </a:p>
          <a:p>
            <a:pPr marL="0" indent="0">
              <a:buNone/>
            </a:pP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b="1" dirty="0" smtClean="0">
                <a:sym typeface="Wingdings" pitchFamily="2" charset="2"/>
              </a:rPr>
              <a:t>it will never happen on the EU level</a:t>
            </a:r>
          </a:p>
          <a:p>
            <a:pPr marL="0" indent="0">
              <a:buNone/>
            </a:pPr>
            <a:r>
              <a:rPr lang="en-US" sz="1600" dirty="0" smtClean="0">
                <a:sym typeface="Wingdings" pitchFamily="2" charset="2"/>
              </a:rPr>
              <a:t>proposal overleaf.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07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/>
          </p:cNvSpPr>
          <p:nvPr>
            <p:ph type="title"/>
          </p:nvPr>
        </p:nvSpPr>
        <p:spPr bwMode="auto">
          <a:xfrm>
            <a:off x="272480" y="692696"/>
            <a:ext cx="95773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How much tolerance does the EU have for ad-hoc policies? </a:t>
            </a:r>
            <a:br>
              <a:rPr lang="en-US" sz="2800" dirty="0" smtClean="0"/>
            </a:br>
            <a:r>
              <a:rPr lang="en-US" sz="2800" dirty="0" smtClean="0"/>
              <a:t>Italy – retroactive </a:t>
            </a:r>
            <a:r>
              <a:rPr lang="en-US" sz="2800" dirty="0" err="1" smtClean="0"/>
              <a:t>Bersani</a:t>
            </a:r>
            <a:r>
              <a:rPr lang="en-US" sz="2800" dirty="0" smtClean="0"/>
              <a:t> decree 2007</a:t>
            </a:r>
            <a:endParaRPr lang="en-US" sz="2800" dirty="0"/>
          </a:p>
        </p:txBody>
      </p:sp>
      <p:pic>
        <p:nvPicPr>
          <p:cNvPr id="889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7" y="1628800"/>
            <a:ext cx="28082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1626920"/>
            <a:ext cx="269716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9862" name="Text Box 6"/>
          <p:cNvSpPr txBox="1">
            <a:spLocks noChangeArrowheads="1"/>
          </p:cNvSpPr>
          <p:nvPr/>
        </p:nvSpPr>
        <p:spPr bwMode="auto">
          <a:xfrm>
            <a:off x="849312" y="4653136"/>
            <a:ext cx="41036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2007: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2003-06 ARM wave, government reacts to increasing rates by giving consumers right to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defer payments above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2006 max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889864" name="Rectangle 8"/>
          <p:cNvSpPr>
            <a:spLocks noChangeArrowheads="1"/>
          </p:cNvSpPr>
          <p:nvPr/>
        </p:nvSpPr>
        <p:spPr bwMode="auto">
          <a:xfrm>
            <a:off x="6393160" y="2077070"/>
            <a:ext cx="316835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2007: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Prepayment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indemnities abolished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, CPRs of fixed-rates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almost double.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54" y="3675633"/>
            <a:ext cx="3971553" cy="28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2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44" y="908720"/>
            <a:ext cx="9793088" cy="5762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Market risk: central mortgage product design, pricing and credit issue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1" y="2492896"/>
            <a:ext cx="426299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200472" y="2017077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>
                <a:latin typeface="Arial Black" pitchFamily="34" charset="0"/>
              </a:rPr>
              <a:t>Interest rate mechanics of </a:t>
            </a:r>
            <a:br>
              <a:rPr lang="en-GB" sz="1400" dirty="0">
                <a:latin typeface="Arial Black" pitchFamily="34" charset="0"/>
              </a:rPr>
            </a:br>
            <a:r>
              <a:rPr lang="en-GB" sz="1400" dirty="0">
                <a:latin typeface="Arial Black" pitchFamily="34" charset="0"/>
              </a:rPr>
              <a:t>3 principal </a:t>
            </a:r>
            <a:r>
              <a:rPr lang="en-GB" sz="1400" dirty="0" smtClean="0">
                <a:latin typeface="Arial Black" pitchFamily="34" charset="0"/>
              </a:rPr>
              <a:t>mortgage products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097016" y="1844824"/>
            <a:ext cx="4648200" cy="47411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Adjustable-rate</a:t>
            </a:r>
            <a:r>
              <a:rPr lang="en-US" sz="1800" dirty="0"/>
              <a:t> mortgage loan pools are always priced around E 100, as their contract rate varies with the market rate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 smtClean="0"/>
              <a:t>Fixed-rate</a:t>
            </a:r>
            <a:r>
              <a:rPr lang="en-US" sz="1800" dirty="0" smtClean="0"/>
              <a:t> </a:t>
            </a:r>
            <a:r>
              <a:rPr lang="en-US" sz="1800" dirty="0"/>
              <a:t>mortgage loan pools in principle price like fixed-rate government bonds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Rates </a:t>
            </a:r>
            <a:r>
              <a:rPr lang="en-US" sz="1800" dirty="0"/>
              <a:t>fall below contract rate, bond price rises above E 100; </a:t>
            </a:r>
            <a:r>
              <a:rPr lang="en-US" sz="1800" i="1" dirty="0"/>
              <a:t>if they are </a:t>
            </a:r>
            <a:r>
              <a:rPr lang="en-US" sz="1800" b="1" i="1" dirty="0"/>
              <a:t>call protected/non-callable</a:t>
            </a:r>
            <a:r>
              <a:rPr lang="en-US" sz="1800" i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b="1" i="1" dirty="0" smtClean="0"/>
              <a:t>Callable</a:t>
            </a:r>
            <a:r>
              <a:rPr lang="en-US" sz="1800" dirty="0" smtClean="0"/>
              <a:t> </a:t>
            </a:r>
            <a:r>
              <a:rPr lang="en-US" sz="1800" b="1" dirty="0" smtClean="0"/>
              <a:t>fixed-rate</a:t>
            </a:r>
            <a:r>
              <a:rPr lang="en-US" sz="1800" dirty="0" smtClean="0"/>
              <a:t> mortgage </a:t>
            </a:r>
            <a:r>
              <a:rPr lang="en-US" sz="1800" dirty="0"/>
              <a:t>loan pools price like non-callable fixed-rates when interest rates rise, and like adjustable-rates when interest rates fall (convexity</a:t>
            </a:r>
            <a:r>
              <a:rPr lang="en-US" sz="1800" dirty="0" smtClean="0"/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/>
              <a:t>Consumer protection issues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/>
              <a:t>Payment shock risk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/>
              <a:t>Adjustment via index or by lender? Rate ceilings?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/>
              <a:t>Admissible call protection (indemnity) levels?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35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472" y="332656"/>
            <a:ext cx="9068172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EU-Member State Interaction on Material Cons Protection, Proposal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16496" y="1564412"/>
            <a:ext cx="8994204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b="1" dirty="0" smtClean="0"/>
              <a:t>EU is challenged to address material consumer protection issues to fulfil mandate as competition watchdog. Proposal: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/>
              <a:t>The </a:t>
            </a:r>
            <a:r>
              <a:rPr lang="en-GB" sz="1700" b="1" dirty="0" smtClean="0"/>
              <a:t>European Union</a:t>
            </a:r>
            <a:endParaRPr lang="en-US" sz="1700" b="1" dirty="0" smtClean="0"/>
          </a:p>
          <a:p>
            <a:pPr lvl="0"/>
            <a:r>
              <a:rPr lang="en-GB" sz="1700" dirty="0" smtClean="0"/>
              <a:t>Defines a </a:t>
            </a:r>
            <a:r>
              <a:rPr lang="en-GB" sz="1700" b="1" dirty="0" smtClean="0"/>
              <a:t>methodology to estimate the</a:t>
            </a:r>
            <a:r>
              <a:rPr lang="en-GB" sz="1700" dirty="0" smtClean="0"/>
              <a:t> (default/insolvency) </a:t>
            </a:r>
            <a:r>
              <a:rPr lang="en-GB" sz="1700" b="1" dirty="0" smtClean="0"/>
              <a:t>risk exposure </a:t>
            </a:r>
            <a:r>
              <a:rPr lang="en-GB" sz="1700" dirty="0" smtClean="0"/>
              <a:t>of consumers that purchase certain products, are exposed to certain practices. </a:t>
            </a:r>
            <a:endParaRPr lang="en-US" sz="1700" dirty="0" smtClean="0"/>
          </a:p>
          <a:p>
            <a:pPr lvl="0"/>
            <a:r>
              <a:rPr lang="en-GB" sz="1700" b="1" dirty="0" smtClean="0"/>
              <a:t>Sets wide minimum material consumer protection rules (max harm)</a:t>
            </a:r>
            <a:r>
              <a:rPr lang="en-GB" sz="1700" dirty="0" smtClean="0"/>
              <a:t>, empirically </a:t>
            </a:r>
            <a:r>
              <a:rPr lang="en-GB" sz="1700" b="1" dirty="0" smtClean="0"/>
              <a:t>reviewed regularly </a:t>
            </a:r>
            <a:r>
              <a:rPr lang="en-GB" sz="1700" dirty="0" smtClean="0"/>
              <a:t>(e.g. every 10 years).</a:t>
            </a:r>
            <a:endParaRPr lang="en-US" sz="1700" dirty="0" smtClean="0"/>
          </a:p>
          <a:p>
            <a:pPr lvl="0"/>
            <a:r>
              <a:rPr lang="en-GB" sz="1700" dirty="0" smtClean="0"/>
              <a:t>Allows Member States to require from lenders </a:t>
            </a:r>
            <a:r>
              <a:rPr lang="en-GB" sz="1700" b="1" dirty="0" smtClean="0"/>
              <a:t>heightened disclosure within minimum where new product are introduced, for some time</a:t>
            </a:r>
            <a:r>
              <a:rPr lang="en-GB" sz="1700" dirty="0" smtClean="0"/>
              <a:t>.</a:t>
            </a:r>
          </a:p>
          <a:p>
            <a:pPr lvl="0"/>
            <a:r>
              <a:rPr lang="en-GB" sz="1700" dirty="0" smtClean="0"/>
              <a:t>Creates an </a:t>
            </a:r>
            <a:r>
              <a:rPr lang="en-GB" sz="1700" b="1" dirty="0" smtClean="0"/>
              <a:t>appeals process </a:t>
            </a:r>
            <a:r>
              <a:rPr lang="en-GB" sz="1700" dirty="0" smtClean="0"/>
              <a:t>for the Member State </a:t>
            </a:r>
            <a:r>
              <a:rPr lang="en-GB" sz="1700" b="1" dirty="0" smtClean="0"/>
              <a:t>aiming to keep or introduce stricter national material consumer protection rules </a:t>
            </a:r>
            <a:r>
              <a:rPr lang="en-GB" sz="1700" dirty="0" smtClean="0"/>
              <a:t>based on above methodological rules.</a:t>
            </a:r>
            <a:endParaRPr lang="en-US" sz="1700" dirty="0" smtClean="0"/>
          </a:p>
          <a:p>
            <a:pPr marL="0" indent="0">
              <a:buNone/>
            </a:pPr>
            <a:r>
              <a:rPr lang="en-GB" sz="1700" dirty="0" smtClean="0"/>
              <a:t>The </a:t>
            </a:r>
            <a:r>
              <a:rPr lang="en-GB" sz="1700" b="1" dirty="0" smtClean="0"/>
              <a:t>Member State </a:t>
            </a:r>
            <a:r>
              <a:rPr lang="en-GB" sz="1700" dirty="0" smtClean="0"/>
              <a:t>either</a:t>
            </a:r>
            <a:endParaRPr lang="en-US" sz="1700" dirty="0" smtClean="0"/>
          </a:p>
          <a:p>
            <a:pPr lvl="0"/>
            <a:r>
              <a:rPr lang="en-GB" sz="1700" b="1" dirty="0" smtClean="0"/>
              <a:t>accepts the maximum harmonization level</a:t>
            </a:r>
            <a:r>
              <a:rPr lang="en-GB" sz="1700" dirty="0" smtClean="0"/>
              <a:t>, i.e. eliminates more far-reaching legislation,</a:t>
            </a:r>
            <a:endParaRPr lang="en-US" sz="1700" dirty="0" smtClean="0"/>
          </a:p>
          <a:p>
            <a:r>
              <a:rPr lang="en-GB" sz="1700" dirty="0" smtClean="0"/>
              <a:t>Or </a:t>
            </a:r>
            <a:r>
              <a:rPr lang="en-GB" sz="1700" b="1" dirty="0" smtClean="0"/>
              <a:t>appeals </a:t>
            </a:r>
            <a:r>
              <a:rPr lang="en-GB" sz="1700" dirty="0" smtClean="0"/>
              <a:t>to the Commission </a:t>
            </a:r>
            <a:r>
              <a:rPr lang="en-GB" sz="1700" b="1" dirty="0" smtClean="0"/>
              <a:t>for setting stricter national rules</a:t>
            </a:r>
            <a:r>
              <a:rPr lang="en-GB" sz="1700" dirty="0"/>
              <a:t> </a:t>
            </a:r>
            <a:r>
              <a:rPr lang="en-GB" sz="1700" dirty="0" smtClean="0"/>
              <a:t>by providing empirical evidence within the methodological framework provided. Those national rules are subject to </a:t>
            </a:r>
            <a:r>
              <a:rPr lang="en-GB" sz="1700" b="1" dirty="0" smtClean="0"/>
              <a:t>review on more frequent basis </a:t>
            </a:r>
            <a:r>
              <a:rPr lang="en-GB" sz="1700" dirty="0" smtClean="0"/>
              <a:t>(e.g. every 3-5 years).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0267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364" y="764704"/>
            <a:ext cx="8089900" cy="576263"/>
          </a:xfrm>
        </p:spPr>
        <p:txBody>
          <a:bodyPr/>
          <a:lstStyle/>
          <a:p>
            <a:r>
              <a:rPr lang="en-US" dirty="0" smtClean="0"/>
              <a:t>Product choice &amp; funding in the Eurozone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" y="1844824"/>
            <a:ext cx="316764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128464" y="1553493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Mortgage products by reset period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29264" y="6491604"/>
            <a:ext cx="244884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buSzPct val="85000"/>
            </a:pPr>
            <a:r>
              <a:rPr lang="en-US" sz="1800" dirty="0">
                <a:solidFill>
                  <a:srgbClr val="777777"/>
                </a:solidFill>
                <a:latin typeface="Times New Roman" pitchFamily="18" charset="0"/>
              </a:rPr>
              <a:t>Source: </a:t>
            </a:r>
            <a:r>
              <a:rPr lang="en-US" sz="1800" dirty="0" smtClean="0">
                <a:solidFill>
                  <a:srgbClr val="777777"/>
                </a:solidFill>
                <a:latin typeface="Times New Roman" pitchFamily="18" charset="0"/>
              </a:rPr>
              <a:t>ECB, 2009</a:t>
            </a:r>
            <a:endParaRPr lang="de-DE" sz="1800" dirty="0">
              <a:solidFill>
                <a:srgbClr val="777777"/>
              </a:solidFill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916832"/>
            <a:ext cx="3115927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029"/>
          <p:cNvSpPr txBox="1">
            <a:spLocks noChangeArrowheads="1"/>
          </p:cNvSpPr>
          <p:nvPr/>
        </p:nvSpPr>
        <p:spPr bwMode="auto">
          <a:xfrm>
            <a:off x="4516314" y="1536631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Mortgage funding sources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11" name="Textplatzhalter 1"/>
          <p:cNvSpPr>
            <a:spLocks noGrp="1"/>
          </p:cNvSpPr>
          <p:nvPr>
            <p:ph type="body" sz="half" idx="1"/>
          </p:nvPr>
        </p:nvSpPr>
        <p:spPr>
          <a:xfrm>
            <a:off x="270160" y="5733256"/>
            <a:ext cx="9003320" cy="980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EU systems are increasingly </a:t>
            </a:r>
            <a:r>
              <a:rPr lang="en-US" sz="1800" dirty="0" err="1" smtClean="0"/>
              <a:t>repricing</a:t>
            </a:r>
            <a:r>
              <a:rPr lang="en-US" sz="1800" dirty="0" smtClean="0"/>
              <a:t> in the </a:t>
            </a:r>
            <a:r>
              <a:rPr lang="en-US" sz="1800" dirty="0" err="1" smtClean="0"/>
              <a:t>short-term.</a:t>
            </a:r>
            <a:r>
              <a:rPr lang="en-US" sz="1800" dirty="0" err="1" smtClean="0">
                <a:sym typeface="Wingdings" pitchFamily="2" charset="2"/>
              </a:rPr>
              <a:t>high</a:t>
            </a:r>
            <a:r>
              <a:rPr lang="en-US" sz="1800" dirty="0" smtClean="0">
                <a:sym typeface="Wingdings" pitchFamily="2" charset="2"/>
              </a:rPr>
              <a:t> dependency on ECB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European FRM are typically reset before maturity and non-callable.</a:t>
            </a:r>
          </a:p>
          <a:p>
            <a:pPr marL="0" indent="0">
              <a:buNone/>
            </a:pPr>
            <a:r>
              <a:rPr lang="en-US" sz="1800" dirty="0" smtClean="0"/>
              <a:t>Funding is short-term, high levels of maturity/interest rate risk transf.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86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3664" y="332656"/>
            <a:ext cx="11521280" cy="90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800" dirty="0" smtClean="0"/>
              <a:t>Shorter reset period/lower amortization = </a:t>
            </a:r>
            <a:br>
              <a:rPr lang="en-US" sz="3800" dirty="0" smtClean="0"/>
            </a:br>
            <a:r>
              <a:rPr lang="en-US" sz="3800" dirty="0" smtClean="0"/>
              <a:t>higher payment shock risk</a:t>
            </a:r>
            <a:endParaRPr lang="de-DE" sz="38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half" idx="1"/>
          </p:nvPr>
        </p:nvSpPr>
        <p:spPr>
          <a:xfrm>
            <a:off x="560512" y="4365104"/>
            <a:ext cx="8420100" cy="2189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Yield curve as pricing benchmark for reset. Europe today mostly ARM (except France, Belgium, Netherlands, Germany).</a:t>
            </a:r>
          </a:p>
          <a:p>
            <a:r>
              <a:rPr lang="en-US" dirty="0" err="1" smtClean="0"/>
              <a:t>Forex</a:t>
            </a:r>
            <a:r>
              <a:rPr lang="en-US" dirty="0" smtClean="0"/>
              <a:t> (CEE) and inflation-linked (</a:t>
            </a:r>
            <a:r>
              <a:rPr lang="en-US" dirty="0" err="1" smtClean="0"/>
              <a:t>fmr</a:t>
            </a:r>
            <a:r>
              <a:rPr lang="en-US" dirty="0" smtClean="0"/>
              <a:t> CEE, Iceland, Latin) as negative amortization variants of ARMs.</a:t>
            </a:r>
          </a:p>
          <a:p>
            <a:r>
              <a:rPr lang="en-US" dirty="0" smtClean="0"/>
              <a:t>Switch from French amortization to IO/bullets (Spain, Netherlands)</a:t>
            </a:r>
          </a:p>
          <a:p>
            <a:r>
              <a:rPr lang="en-US" dirty="0" smtClean="0"/>
              <a:t>As house prices rise, products with payment shock risk boom cyclically, exacerbating credit risk (risk layering).</a:t>
            </a:r>
            <a:endParaRPr lang="en-US" dirty="0"/>
          </a:p>
        </p:txBody>
      </p:sp>
      <p:pic>
        <p:nvPicPr>
          <p:cNvPr id="5908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412776"/>
            <a:ext cx="7538256" cy="2664296"/>
          </a:xfrm>
          <a:solidFill>
            <a:schemeClr val="bg1"/>
          </a:solidFill>
          <a:ln/>
          <a:extLst/>
        </p:spPr>
      </p:pic>
    </p:spTree>
    <p:extLst>
      <p:ext uri="{BB962C8B-B14F-4D97-AF65-F5344CB8AC3E}">
        <p14:creationId xmlns:p14="http://schemas.microsoft.com/office/powerpoint/2010/main" val="274377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tint val="80000"/>
                <a:satMod val="25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/>
          </p:cNvSpPr>
          <p:nvPr>
            <p:ph type="title"/>
          </p:nvPr>
        </p:nvSpPr>
        <p:spPr bwMode="auto">
          <a:xfrm>
            <a:off x="441489" y="1128043"/>
            <a:ext cx="8667750" cy="70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Aggressive products may be also causal for house price </a:t>
            </a:r>
            <a:r>
              <a:rPr lang="en-US" sz="3600" dirty="0"/>
              <a:t>inflation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de-DE" sz="3600" dirty="0"/>
          </a:p>
        </p:txBody>
      </p:sp>
      <p:pic>
        <p:nvPicPr>
          <p:cNvPr id="74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581525"/>
            <a:ext cx="5243513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484313"/>
            <a:ext cx="5257800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73" name="Text Box 5"/>
          <p:cNvSpPr txBox="1">
            <a:spLocks noChangeArrowheads="1"/>
          </p:cNvSpPr>
          <p:nvPr/>
        </p:nvSpPr>
        <p:spPr bwMode="auto">
          <a:xfrm>
            <a:off x="441489" y="1860550"/>
            <a:ext cx="309691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Explaining inflation/volatility: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- Product type</a:t>
            </a:r>
            <a:b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</a:b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  (discount factors)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- Equity withdrawal options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- High-Loan-to-Value markets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- Valuation methods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Regulatory issue: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 Misalignment of industry and consumer incentives.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 E.g. excessive valuation.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+mn-cs"/>
            </a:endParaRPr>
          </a:p>
          <a:p>
            <a:pPr eaLnBrk="1" hangingPunct="1">
              <a:spcBef>
                <a:spcPct val="50000"/>
              </a:spcBef>
            </a:pPr>
            <a:endParaRPr lang="de-DE" sz="1800" dirty="0"/>
          </a:p>
        </p:txBody>
      </p:sp>
      <p:sp>
        <p:nvSpPr>
          <p:cNvPr id="749574" name="Text Box 6"/>
          <p:cNvSpPr txBox="1">
            <a:spLocks noChangeArrowheads="1"/>
          </p:cNvSpPr>
          <p:nvPr/>
        </p:nvSpPr>
        <p:spPr bwMode="auto">
          <a:xfrm>
            <a:off x="5913438" y="6369844"/>
            <a:ext cx="3582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buSzPct val="85000"/>
            </a:pPr>
            <a:r>
              <a:rPr lang="en-US" sz="1800" dirty="0">
                <a:solidFill>
                  <a:srgbClr val="777777"/>
                </a:solidFill>
                <a:latin typeface="Times New Roman" pitchFamily="18" charset="0"/>
              </a:rPr>
              <a:t>Source: BIS/ Zhu &amp; </a:t>
            </a:r>
            <a:r>
              <a:rPr lang="en-US" sz="1800" dirty="0" err="1">
                <a:solidFill>
                  <a:srgbClr val="777777"/>
                </a:solidFill>
                <a:latin typeface="Times New Roman" pitchFamily="18" charset="0"/>
              </a:rPr>
              <a:t>Tsatsaronis</a:t>
            </a:r>
            <a:endParaRPr lang="de-DE" sz="1800" dirty="0">
              <a:solidFill>
                <a:srgbClr val="777777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21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544" y="188640"/>
            <a:ext cx="8420100" cy="620688"/>
          </a:xfrm>
        </p:spPr>
        <p:txBody>
          <a:bodyPr/>
          <a:lstStyle/>
          <a:p>
            <a:r>
              <a:rPr lang="en-US" dirty="0" smtClean="0"/>
              <a:t>EU FRM-ARM demand, yield curve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92560" y="5949280"/>
            <a:ext cx="864096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Similarities, but vastly different product shares. What explains the differences? 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04" y="1268760"/>
            <a:ext cx="6769635" cy="458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6704" y="859204"/>
            <a:ext cx="7087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dirty="0" smtClean="0">
                <a:latin typeface="Arial Black" pitchFamily="34" charset="0"/>
              </a:rPr>
              <a:t>Market share of FRM &gt; 5 </a:t>
            </a:r>
            <a:r>
              <a:rPr lang="en-GB" sz="1400" dirty="0" err="1" smtClean="0">
                <a:latin typeface="Arial Black" pitchFamily="34" charset="0"/>
              </a:rPr>
              <a:t>yrs</a:t>
            </a:r>
            <a:r>
              <a:rPr lang="en-GB" sz="1400" dirty="0" smtClean="0">
                <a:latin typeface="Arial Black" pitchFamily="34" charset="0"/>
              </a:rPr>
              <a:t> and Mortgage Yield Curve (5-10 </a:t>
            </a:r>
            <a:r>
              <a:rPr lang="en-GB" sz="1400" dirty="0" err="1" smtClean="0">
                <a:latin typeface="Arial Black" pitchFamily="34" charset="0"/>
              </a:rPr>
              <a:t>yrs</a:t>
            </a:r>
            <a:r>
              <a:rPr lang="en-GB" sz="1400" dirty="0" smtClean="0">
                <a:latin typeface="Arial Black" pitchFamily="34" charset="0"/>
              </a:rPr>
              <a:t> – &lt;1 </a:t>
            </a:r>
            <a:r>
              <a:rPr lang="en-GB" sz="1400" dirty="0" err="1" smtClean="0">
                <a:latin typeface="Arial Black" pitchFamily="34" charset="0"/>
              </a:rPr>
              <a:t>yr</a:t>
            </a:r>
            <a:r>
              <a:rPr lang="en-GB" sz="1400" dirty="0" smtClean="0">
                <a:latin typeface="Arial Black" pitchFamily="34" charset="0"/>
              </a:rPr>
              <a:t>)</a:t>
            </a:r>
            <a:endParaRPr lang="en-GB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/>
          </p:cNvSpPr>
          <p:nvPr>
            <p:ph type="title"/>
          </p:nvPr>
        </p:nvSpPr>
        <p:spPr bwMode="auto">
          <a:xfrm>
            <a:off x="52165" y="476672"/>
            <a:ext cx="9231312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000" dirty="0" smtClean="0"/>
              <a:t>EU pricing differences, drivers</a:t>
            </a:r>
            <a:endParaRPr lang="en-GB" sz="4000" dirty="0"/>
          </a:p>
        </p:txBody>
      </p:sp>
      <p:pic>
        <p:nvPicPr>
          <p:cNvPr id="745475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512" y="1484784"/>
            <a:ext cx="3939989" cy="2808669"/>
          </a:xfr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5476" name="Rectangle 4"/>
          <p:cNvSpPr>
            <a:spLocks noChangeArrowheads="1"/>
          </p:cNvSpPr>
          <p:nvPr/>
        </p:nvSpPr>
        <p:spPr bwMode="auto">
          <a:xfrm>
            <a:off x="776288" y="1196975"/>
            <a:ext cx="22324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dirty="0">
                <a:latin typeface="Arial Black" pitchFamily="34" charset="0"/>
              </a:rPr>
              <a:t>Germany vs. </a:t>
            </a:r>
            <a:r>
              <a:rPr lang="en-GB" sz="1400" dirty="0" smtClean="0">
                <a:latin typeface="Arial Black" pitchFamily="34" charset="0"/>
              </a:rPr>
              <a:t>Denmark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745478" name="Rectangle 6"/>
          <p:cNvSpPr>
            <a:spLocks noChangeArrowheads="1"/>
          </p:cNvSpPr>
          <p:nvPr/>
        </p:nvSpPr>
        <p:spPr bwMode="auto">
          <a:xfrm>
            <a:off x="416496" y="4405848"/>
            <a:ext cx="8856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Options: DK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with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prepayable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 fixed-rate; DE non-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prepayable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 or call protected fixed-rate.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Consumer protection: Spain until recently limited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FRM prepayment indemnities, high ARM indemnities.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Germany yield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maintenance for FRM, no ARM indemnities.</a:t>
            </a:r>
            <a:endParaRPr lang="de-DE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Supply: DE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adjustable-rate bank balance sheet pricing, variable spreads; DK adjustable rate capital market pricing, constant lender spread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. ES: ARM pricing over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Euribor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 (interbank) benchmark.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Liquidity: Spain deeply liquid ARM market (lender swaps back fixed CB issued); Germany liquid non-callable FRM market.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05128" y="1236752"/>
            <a:ext cx="22324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dirty="0">
                <a:latin typeface="Arial Black" pitchFamily="34" charset="0"/>
              </a:rPr>
              <a:t>Germany vs. </a:t>
            </a:r>
            <a:r>
              <a:rPr lang="en-GB" sz="1400" dirty="0" smtClean="0">
                <a:latin typeface="Arial Black" pitchFamily="34" charset="0"/>
              </a:rPr>
              <a:t>Spain</a:t>
            </a:r>
            <a:endParaRPr lang="en-GB" sz="1400" dirty="0">
              <a:latin typeface="Arial Black" pitchFamily="34" charset="0"/>
            </a:endParaRPr>
          </a:p>
        </p:txBody>
      </p:sp>
      <p:pic>
        <p:nvPicPr>
          <p:cNvPr id="8" name="Picture 124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3040" y="1506061"/>
            <a:ext cx="4110938" cy="2787035"/>
          </a:xfrm>
          <a:prstGeom prst="rect">
            <a:avLst/>
          </a:prstGeom>
          <a:solidFill>
            <a:schemeClr val="bg1"/>
          </a:solidFill>
          <a:ln/>
        </p:spPr>
      </p:pic>
    </p:spTree>
    <p:extLst>
      <p:ext uri="{BB962C8B-B14F-4D97-AF65-F5344CB8AC3E}">
        <p14:creationId xmlns:p14="http://schemas.microsoft.com/office/powerpoint/2010/main" val="8414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260648"/>
            <a:ext cx="9289032" cy="576064"/>
          </a:xfrm>
        </p:spPr>
        <p:txBody>
          <a:bodyPr/>
          <a:lstStyle/>
          <a:p>
            <a:r>
              <a:rPr lang="en-US" sz="3600" dirty="0" smtClean="0"/>
              <a:t>Prep option costs impact on FRM </a:t>
            </a:r>
            <a:r>
              <a:rPr lang="en-US" sz="3600" dirty="0" err="1" smtClean="0"/>
              <a:t>mkt</a:t>
            </a:r>
            <a:r>
              <a:rPr lang="en-US" sz="3600" dirty="0" smtClean="0"/>
              <a:t> share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973892"/>
            <a:ext cx="4248471" cy="255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83" y="3875648"/>
            <a:ext cx="4465483" cy="276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3861048"/>
            <a:ext cx="4326690" cy="277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659626" y="867528"/>
            <a:ext cx="5085590" cy="29750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Case </a:t>
            </a:r>
            <a:r>
              <a:rPr lang="en-US" sz="1800" b="1" dirty="0" smtClean="0"/>
              <a:t>Denmark 03-09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Increasing prep options costs as implicit pension fund subsidies were withdrawn.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Strong house price increase puts pressure on affordability.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/>
              <a:t>Increasing elasticity of ARM-FRM demand to yield curve changes.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/>
              <a:t>System converts to ARM (as US, DK has no mezzanine LT non-callable product).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Note: German funding comparator subsidized during crisis, Danish not</a:t>
            </a:r>
            <a:endParaRPr lang="en-US" sz="1800" dirty="0"/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4953000" y="3629845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Market shares and yield curve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97885" y="761167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Options cost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271776" y="3629846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Pricing relative to Germany</a:t>
            </a:r>
            <a:endParaRPr lang="en-GB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47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1576" y="818994"/>
            <a:ext cx="10281592" cy="45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Non-callable FRM reset risk </a:t>
            </a:r>
            <a:br>
              <a:rPr lang="en-US" sz="4000" dirty="0" smtClean="0"/>
            </a:br>
            <a:r>
              <a:rPr lang="en-US" sz="4000" dirty="0" smtClean="0"/>
              <a:t>&amp; forward rate markets</a:t>
            </a:r>
            <a:endParaRPr lang="en-US" sz="4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29494" y="4797152"/>
            <a:ext cx="8640960" cy="1224136"/>
          </a:xfrm>
        </p:spPr>
        <p:txBody>
          <a:bodyPr>
            <a:noAutofit/>
          </a:bodyPr>
          <a:lstStyle/>
          <a:p>
            <a:r>
              <a:rPr lang="en-US" sz="1800" dirty="0" smtClean="0"/>
              <a:t>Non-callable markets exhibit ‘reset period cycle’ as borrowers try to gauge where equilibrium interest rate is.</a:t>
            </a:r>
          </a:p>
          <a:p>
            <a:r>
              <a:rPr lang="en-US" sz="1800" dirty="0" smtClean="0"/>
              <a:t>Canada/Germany/Netherlands: low spreads over (</a:t>
            </a:r>
            <a:r>
              <a:rPr lang="en-US" sz="1800" dirty="0" err="1" smtClean="0"/>
              <a:t>gov</a:t>
            </a:r>
            <a:r>
              <a:rPr lang="en-US" sz="1800" dirty="0" smtClean="0"/>
              <a:t> benchmark), but the roll risk is on the borrower.</a:t>
            </a:r>
          </a:p>
          <a:p>
            <a:r>
              <a:rPr lang="en-US" sz="1800" dirty="0" smtClean="0"/>
              <a:t>Forward rate markets can partly resolve (up to 5 </a:t>
            </a:r>
            <a:r>
              <a:rPr lang="en-US" sz="1800" dirty="0" err="1" smtClean="0"/>
              <a:t>yrs</a:t>
            </a:r>
            <a:r>
              <a:rPr lang="en-US" sz="1800" dirty="0"/>
              <a:t> </a:t>
            </a:r>
            <a:r>
              <a:rPr lang="en-US" sz="1800" dirty="0" smtClean="0"/>
              <a:t>in Germany).</a:t>
            </a:r>
          </a:p>
          <a:p>
            <a:r>
              <a:rPr lang="en-US" sz="1800" dirty="0" smtClean="0"/>
              <a:t>Open issue: protection credit risk premium increase (back book discrimination).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16" y="1772816"/>
            <a:ext cx="4368229" cy="275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5025008" y="1421772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Forward rate pricing Germany 10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284704" y="1528135"/>
            <a:ext cx="4387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/>
            <a:r>
              <a:rPr lang="en-GB" sz="1400" dirty="0" smtClean="0">
                <a:latin typeface="Arial Black" pitchFamily="34" charset="0"/>
              </a:rPr>
              <a:t>Non-callable FRM maturities and rates, Germany</a:t>
            </a:r>
            <a:endParaRPr lang="en-GB" sz="14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772816"/>
            <a:ext cx="430190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10577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1552</Words>
  <Application>Microsoft Office PowerPoint</Application>
  <PresentationFormat>A4-Papier (210x297 mm)</PresentationFormat>
  <Paragraphs>151</Paragraphs>
  <Slides>20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Executive</vt:lpstr>
      <vt:lpstr>Early Repayment and Rate Adjustment/Reset     Center of European Policy Studies – Brussels, October 20 2010</vt:lpstr>
      <vt:lpstr>Market risk: central mortgage product design, pricing and credit issue</vt:lpstr>
      <vt:lpstr>Product choice &amp; funding in the Eurozone</vt:lpstr>
      <vt:lpstr>Shorter reset period/lower amortization =  higher payment shock risk</vt:lpstr>
      <vt:lpstr> Aggressive products may be also causal for house price inflation  </vt:lpstr>
      <vt:lpstr>EU FRM-ARM demand, yield curve</vt:lpstr>
      <vt:lpstr>EU pricing differences, drivers</vt:lpstr>
      <vt:lpstr>Prep option costs impact on FRM mkt share</vt:lpstr>
      <vt:lpstr>Non-callable FRM reset risk  &amp; forward rate markets</vt:lpstr>
      <vt:lpstr>Non-callable FRM prepayment indemnities - conceptual</vt:lpstr>
      <vt:lpstr>Symmetric model: debt buyback option</vt:lpstr>
      <vt:lpstr>Member State regulation trajectories</vt:lpstr>
      <vt:lpstr>Impact of regulations on prep speeds</vt:lpstr>
      <vt:lpstr>PowerPoint-Präsentation</vt:lpstr>
      <vt:lpstr>European ARM  Index-trackers vs. reviewable rates</vt:lpstr>
      <vt:lpstr>US MBS: mispricing of (teaser rate) ARM dominates securities markets problems</vt:lpstr>
      <vt:lpstr>European ARM: Forex lending  in Poland and Hungary</vt:lpstr>
      <vt:lpstr>The open product regulation/ preference debate</vt:lpstr>
      <vt:lpstr>How much tolerance does the EU have for ad-hoc policies?  Italy – retroactive Bersani decree 2007</vt:lpstr>
      <vt:lpstr>EU-Member State Interaction on Material Cons Protection, Proposal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Aduebel</cp:lastModifiedBy>
  <cp:revision>836</cp:revision>
  <cp:lastPrinted>2000-11-18T01:54:32Z</cp:lastPrinted>
  <dcterms:created xsi:type="dcterms:W3CDTF">2000-11-18T01:08:38Z</dcterms:created>
  <dcterms:modified xsi:type="dcterms:W3CDTF">2011-01-13T16:21:00Z</dcterms:modified>
</cp:coreProperties>
</file>